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0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A077-AE95-495F-B169-97FA6ECE8AD1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8306-3604-4596-9BB1-D443EF123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63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A077-AE95-495F-B169-97FA6ECE8AD1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8306-3604-4596-9BB1-D443EF123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96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A077-AE95-495F-B169-97FA6ECE8AD1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8306-3604-4596-9BB1-D443EF123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64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A077-AE95-495F-B169-97FA6ECE8AD1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8306-3604-4596-9BB1-D443EF123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03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A077-AE95-495F-B169-97FA6ECE8AD1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8306-3604-4596-9BB1-D443EF123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8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A077-AE95-495F-B169-97FA6ECE8AD1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8306-3604-4596-9BB1-D443EF123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A077-AE95-495F-B169-97FA6ECE8AD1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8306-3604-4596-9BB1-D443EF123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9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A077-AE95-495F-B169-97FA6ECE8AD1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8306-3604-4596-9BB1-D443EF123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77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A077-AE95-495F-B169-97FA6ECE8AD1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8306-3604-4596-9BB1-D443EF123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A077-AE95-495F-B169-97FA6ECE8AD1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8306-3604-4596-9BB1-D443EF123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07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A077-AE95-495F-B169-97FA6ECE8AD1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8306-3604-4596-9BB1-D443EF123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79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6A077-AE95-495F-B169-97FA6ECE8AD1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48306-3604-4596-9BB1-D443EF123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33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4116491" y="1174415"/>
            <a:ext cx="5454595" cy="5271715"/>
          </a:xfrm>
          <a:prstGeom prst="ellipse">
            <a:avLst/>
          </a:prstGeom>
          <a:solidFill>
            <a:srgbClr val="C00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6644"/>
            <a:ext cx="9144000" cy="8575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Chaplain Identity Training Aid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565025" y="1174414"/>
            <a:ext cx="5454595" cy="5271715"/>
          </a:xfrm>
          <a:prstGeom prst="ellipse">
            <a:avLst/>
          </a:prstGeom>
          <a:solidFill>
            <a:srgbClr val="002060">
              <a:alpha val="49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597245" y="1517715"/>
            <a:ext cx="3299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Civilian Religious Identity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21466" y="1517715"/>
            <a:ext cx="28051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Army Officer Identity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754813" y="2156985"/>
            <a:ext cx="2733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Chaplain Identity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7111" y="2366128"/>
            <a:ext cx="238334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Service to Country</a:t>
            </a:r>
          </a:p>
          <a:p>
            <a:endParaRPr lang="en-US" dirty="0"/>
          </a:p>
          <a:p>
            <a:r>
              <a:rPr lang="en-US" dirty="0" smtClean="0"/>
              <a:t>   Commissioned</a:t>
            </a:r>
          </a:p>
          <a:p>
            <a:endParaRPr lang="en-US" dirty="0"/>
          </a:p>
          <a:p>
            <a:r>
              <a:rPr lang="en-US" dirty="0" smtClean="0"/>
              <a:t>              Secular</a:t>
            </a:r>
          </a:p>
          <a:p>
            <a:endParaRPr lang="en-US" dirty="0"/>
          </a:p>
          <a:p>
            <a:r>
              <a:rPr lang="en-US" dirty="0" smtClean="0"/>
              <a:t>      Army Values</a:t>
            </a:r>
            <a:br>
              <a:rPr lang="en-US" dirty="0" smtClean="0"/>
            </a:br>
            <a:endParaRPr lang="en-US" dirty="0" smtClean="0"/>
          </a:p>
          <a:p>
            <a:r>
              <a:rPr lang="en-US"/>
              <a:t> </a:t>
            </a:r>
            <a:r>
              <a:rPr lang="en-US" smtClean="0"/>
              <a:t>  US </a:t>
            </a:r>
            <a:r>
              <a:rPr lang="en-US" dirty="0" smtClean="0"/>
              <a:t>Constitution, </a:t>
            </a:r>
          </a:p>
          <a:p>
            <a:r>
              <a:rPr lang="en-US" dirty="0"/>
              <a:t> </a:t>
            </a:r>
            <a:r>
              <a:rPr lang="en-US" dirty="0" smtClean="0"/>
              <a:t>     Law, Regulation</a:t>
            </a:r>
          </a:p>
          <a:p>
            <a:endParaRPr lang="en-US" dirty="0"/>
          </a:p>
          <a:p>
            <a:r>
              <a:rPr lang="en-US" dirty="0" smtClean="0"/>
              <a:t>	     Patriotism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0" y="2366128"/>
            <a:ext cx="30726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Service to God</a:t>
            </a:r>
          </a:p>
          <a:p>
            <a:endParaRPr lang="en-US" dirty="0"/>
          </a:p>
          <a:p>
            <a:r>
              <a:rPr lang="en-US" dirty="0" smtClean="0"/>
              <a:t>       Called / Set Apart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     Sacred</a:t>
            </a:r>
          </a:p>
          <a:p>
            <a:endParaRPr lang="en-US" dirty="0"/>
          </a:p>
          <a:p>
            <a:r>
              <a:rPr lang="en-US" dirty="0" smtClean="0"/>
              <a:t>        Religious Values</a:t>
            </a:r>
          </a:p>
          <a:p>
            <a:endParaRPr lang="en-US" dirty="0"/>
          </a:p>
          <a:p>
            <a:r>
              <a:rPr lang="en-US" dirty="0" smtClean="0"/>
              <a:t>     Sacred Texts / Oral Tradition</a:t>
            </a:r>
          </a:p>
          <a:p>
            <a:endParaRPr lang="en-US"/>
          </a:p>
          <a:p>
            <a:endParaRPr lang="en-US" dirty="0"/>
          </a:p>
          <a:p>
            <a:r>
              <a:rPr lang="en-US" dirty="0" smtClean="0"/>
              <a:t>Obedience / Love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308050" y="2790334"/>
            <a:ext cx="34125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It is a unique, </a:t>
            </a:r>
            <a:r>
              <a:rPr lang="en-US" dirty="0" smtClean="0">
                <a:solidFill>
                  <a:schemeClr val="bg1"/>
                </a:solidFill>
              </a:rPr>
              <a:t>divine calling and state of being for </a:t>
            </a:r>
            <a:r>
              <a:rPr lang="en-US" dirty="0">
                <a:solidFill>
                  <a:schemeClr val="bg1"/>
                </a:solidFill>
              </a:rPr>
              <a:t>the special ministry of the </a:t>
            </a:r>
            <a:r>
              <a:rPr lang="en-US" dirty="0" smtClean="0">
                <a:solidFill>
                  <a:schemeClr val="bg1"/>
                </a:solidFill>
              </a:rPr>
              <a:t>US Army </a:t>
            </a:r>
            <a:r>
              <a:rPr lang="en-US" dirty="0">
                <a:solidFill>
                  <a:schemeClr val="bg1"/>
                </a:solidFill>
              </a:rPr>
              <a:t>Chaplaincy demanding the blending of clerical </a:t>
            </a:r>
            <a:r>
              <a:rPr lang="en-US" dirty="0" smtClean="0">
                <a:solidFill>
                  <a:schemeClr val="bg1"/>
                </a:solidFill>
              </a:rPr>
              <a:t>and </a:t>
            </a:r>
            <a:r>
              <a:rPr lang="en-US" dirty="0">
                <a:solidFill>
                  <a:schemeClr val="bg1"/>
                </a:solidFill>
              </a:rPr>
              <a:t>Army officer identity to create a new, </a:t>
            </a:r>
            <a:r>
              <a:rPr lang="en-US" dirty="0" smtClean="0">
                <a:solidFill>
                  <a:schemeClr val="bg1"/>
                </a:solidFill>
              </a:rPr>
              <a:t>distinct identity </a:t>
            </a:r>
            <a:r>
              <a:rPr lang="en-US" dirty="0">
                <a:solidFill>
                  <a:schemeClr val="bg1"/>
                </a:solidFill>
              </a:rPr>
              <a:t>that is more than the sum of its parts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en-US" i="1" dirty="0" smtClean="0">
              <a:solidFill>
                <a:schemeClr val="bg1"/>
              </a:solidFill>
            </a:endParaRPr>
          </a:p>
          <a:p>
            <a:pPr algn="ctr"/>
            <a:endParaRPr lang="en-US" i="1" dirty="0">
              <a:solidFill>
                <a:schemeClr val="bg1"/>
              </a:solidFill>
            </a:endParaRPr>
          </a:p>
          <a:p>
            <a:pPr algn="ctr"/>
            <a:endParaRPr lang="en-US" i="1" dirty="0" smtClean="0">
              <a:solidFill>
                <a:schemeClr val="bg1"/>
              </a:solidFill>
            </a:endParaRPr>
          </a:p>
          <a:p>
            <a:pPr algn="ctr"/>
            <a:endParaRPr lang="en-US" i="1" dirty="0">
              <a:solidFill>
                <a:schemeClr val="bg1"/>
              </a:solidFill>
            </a:endParaRPr>
          </a:p>
          <a:p>
            <a:pPr algn="ctr"/>
            <a:endParaRPr lang="en-US" i="1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rot="19197466">
            <a:off x="4788915" y="1657795"/>
            <a:ext cx="822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Officer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2142504">
            <a:off x="6407241" y="1613988"/>
            <a:ext cx="957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Minister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3058544">
            <a:off x="4327079" y="5166326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Advisor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8583066">
            <a:off x="6920097" y="5150561"/>
            <a:ext cx="924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Prophet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48665" y="5946485"/>
            <a:ext cx="894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Servant</a:t>
            </a:r>
            <a:endParaRPr lang="en-U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555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>
            <a:off x="639418" y="5899868"/>
            <a:ext cx="10515600" cy="71959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Implications of being CALLED as an Army Chaplain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16200000">
            <a:off x="3470716" y="-2250858"/>
            <a:ext cx="5629523" cy="1067192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b="1" dirty="0" smtClean="0"/>
              <a:t>Hardship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a. Trauma </a:t>
            </a:r>
            <a:r>
              <a:rPr lang="en-US" dirty="0"/>
              <a:t>(exposure to and work among those who’ve been exposed)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 Loss </a:t>
            </a:r>
            <a:r>
              <a:rPr lang="en-US" dirty="0"/>
              <a:t>(loss of certain liberties, loss of individuality, loss of </a:t>
            </a:r>
            <a:r>
              <a:rPr lang="en-US" dirty="0" smtClean="0"/>
              <a:t>family-friends-	familiarity </a:t>
            </a:r>
            <a:r>
              <a:rPr lang="en-US" dirty="0"/>
              <a:t>(of origin)…)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c. Grief </a:t>
            </a:r>
            <a:r>
              <a:rPr lang="en-US" dirty="0"/>
              <a:t>(the ‘elephant in the room’ resulting from the trauma and loss)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d. Separation </a:t>
            </a:r>
            <a:r>
              <a:rPr lang="en-US" dirty="0"/>
              <a:t>(extended periods away from spouse and children)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b="1" dirty="0" smtClean="0"/>
              <a:t>Service </a:t>
            </a:r>
            <a:r>
              <a:rPr lang="en-US" b="1" dirty="0"/>
              <a:t>in a secular institution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a. Unique </a:t>
            </a:r>
            <a:r>
              <a:rPr lang="en-US" dirty="0"/>
              <a:t>secular military culture with unique values, customs, norms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 A </a:t>
            </a:r>
            <a:r>
              <a:rPr lang="en-US" dirty="0"/>
              <a:t>Hierarchical environment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c. A </a:t>
            </a:r>
            <a:r>
              <a:rPr lang="en-US" dirty="0"/>
              <a:t>Competitive environment</a:t>
            </a:r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b="1" dirty="0" smtClean="0"/>
              <a:t>Service </a:t>
            </a:r>
            <a:r>
              <a:rPr lang="en-US" b="1" dirty="0"/>
              <a:t>for a pluralistic population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a. Provide </a:t>
            </a:r>
            <a:r>
              <a:rPr lang="en-US" dirty="0"/>
              <a:t>and advise all Soldiers / family members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i</a:t>
            </a:r>
            <a:r>
              <a:rPr lang="en-US" dirty="0"/>
              <a:t>.  Having genuine care, respect, and compassion for all regardless of any </a:t>
            </a:r>
            <a:r>
              <a:rPr lang="en-US" dirty="0" smtClean="0"/>
              <a:t>	    demographic </a:t>
            </a:r>
            <a:r>
              <a:rPr lang="en-US" dirty="0"/>
              <a:t>difference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ii</a:t>
            </a:r>
            <a:r>
              <a:rPr lang="en-US" dirty="0"/>
              <a:t>.  Respecting the autonomy of the other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iii</a:t>
            </a:r>
            <a:r>
              <a:rPr lang="en-US" dirty="0"/>
              <a:t>. Respecting the timing of Providence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  A </a:t>
            </a:r>
            <a:r>
              <a:rPr lang="en-US" dirty="0"/>
              <a:t>religious representative among other religious representatives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i</a:t>
            </a:r>
            <a:r>
              <a:rPr lang="en-US" dirty="0"/>
              <a:t>.  Collegial (Friendly, mutual, reciprocal)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ii</a:t>
            </a:r>
            <a:r>
              <a:rPr lang="en-US" dirty="0"/>
              <a:t>.  Cooperative (helpful, supporting, accommodating)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iii</a:t>
            </a:r>
            <a:r>
              <a:rPr lang="en-US" dirty="0"/>
              <a:t>.  Collaborative  (Connected, Joint, Combined)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c. Work </a:t>
            </a:r>
            <a:r>
              <a:rPr lang="en-US" dirty="0"/>
              <a:t>with the “Religious Other” in the Operational environment</a:t>
            </a:r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b="1" dirty="0" smtClean="0"/>
              <a:t>Mobility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a. Frequent </a:t>
            </a:r>
            <a:r>
              <a:rPr lang="en-US" dirty="0"/>
              <a:t>uprooting</a:t>
            </a:r>
          </a:p>
          <a:p>
            <a:pPr marL="0" indent="0">
              <a:buNone/>
            </a:pPr>
            <a:r>
              <a:rPr lang="en-US" dirty="0"/>
              <a:t>	b</a:t>
            </a:r>
            <a:r>
              <a:rPr lang="en-US" dirty="0" smtClean="0"/>
              <a:t>. Fast </a:t>
            </a:r>
            <a:r>
              <a:rPr lang="en-US" dirty="0"/>
              <a:t>connections with many, deep with a few</a:t>
            </a:r>
          </a:p>
          <a:p>
            <a:pPr marL="0" indent="0">
              <a:buNone/>
            </a:pPr>
            <a:r>
              <a:rPr lang="en-US" dirty="0"/>
              <a:t>	c</a:t>
            </a:r>
            <a:r>
              <a:rPr lang="en-US" dirty="0" smtClean="0"/>
              <a:t>. Time </a:t>
            </a:r>
            <a:r>
              <a:rPr lang="en-US" dirty="0"/>
              <a:t>is of the essence- making the most of 24 months</a:t>
            </a:r>
          </a:p>
          <a:p>
            <a:pPr marL="0" indent="0">
              <a:buNone/>
            </a:pPr>
            <a:r>
              <a:rPr lang="en-US" dirty="0"/>
              <a:t>	d</a:t>
            </a:r>
            <a:r>
              <a:rPr lang="en-US" dirty="0" smtClean="0"/>
              <a:t>. Exposure </a:t>
            </a:r>
            <a:r>
              <a:rPr lang="en-US" dirty="0"/>
              <a:t>to many cultures and being culturally competent</a:t>
            </a:r>
          </a:p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b="1" dirty="0" smtClean="0"/>
              <a:t>Special</a:t>
            </a:r>
            <a:r>
              <a:rPr lang="en-US" dirty="0" smtClean="0"/>
              <a:t> </a:t>
            </a:r>
            <a:r>
              <a:rPr lang="en-US" b="1" dirty="0"/>
              <a:t>Stress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a. Courage </a:t>
            </a:r>
            <a:r>
              <a:rPr lang="en-US" dirty="0"/>
              <a:t>to speak “prophetically” to seniors, peers, and subordinates; to </a:t>
            </a:r>
            <a:r>
              <a:rPr lang="en-US" dirty="0" smtClean="0"/>
              <a:t>	confront </a:t>
            </a:r>
            <a:r>
              <a:rPr lang="en-US" dirty="0"/>
              <a:t>illegal, immoral, and unethical activity</a:t>
            </a:r>
          </a:p>
          <a:p>
            <a:pPr marL="0" indent="0">
              <a:buNone/>
            </a:pPr>
            <a:r>
              <a:rPr lang="en-US" dirty="0"/>
              <a:t>	d. </a:t>
            </a:r>
            <a:r>
              <a:rPr lang="en-US" dirty="0" smtClean="0"/>
              <a:t>Being </a:t>
            </a:r>
            <a:r>
              <a:rPr lang="en-US" dirty="0"/>
              <a:t>in healthy tension (the purple space) between the extremes of clerical </a:t>
            </a:r>
            <a:r>
              <a:rPr lang="en-US" dirty="0" smtClean="0"/>
              <a:t>	(</a:t>
            </a:r>
            <a:r>
              <a:rPr lang="en-US" dirty="0"/>
              <a:t>red) and staff officer (blue) identity</a:t>
            </a:r>
          </a:p>
          <a:p>
            <a:pPr marL="0" indent="0">
              <a:buNone/>
            </a:pPr>
            <a:r>
              <a:rPr lang="en-US" dirty="0"/>
              <a:t>	c</a:t>
            </a:r>
            <a:r>
              <a:rPr lang="en-US" dirty="0" smtClean="0"/>
              <a:t>. Exposure </a:t>
            </a:r>
            <a:r>
              <a:rPr lang="en-US" dirty="0"/>
              <a:t>to and experiencing the same stressors of the population, yet being </a:t>
            </a:r>
            <a:r>
              <a:rPr lang="en-US" dirty="0" smtClean="0"/>
              <a:t>	asked </a:t>
            </a:r>
            <a:r>
              <a:rPr lang="en-US" dirty="0"/>
              <a:t>to help others through what is challenging for us to navigate. </a:t>
            </a:r>
          </a:p>
          <a:p>
            <a:pPr marL="0" indent="0">
              <a:buNone/>
            </a:pPr>
            <a:r>
              <a:rPr lang="en-US" dirty="0"/>
              <a:t>	d</a:t>
            </a:r>
            <a:r>
              <a:rPr lang="en-US" dirty="0" smtClean="0"/>
              <a:t>. Tension </a:t>
            </a:r>
            <a:r>
              <a:rPr lang="en-US" dirty="0"/>
              <a:t>between authenticity / vulnerability and the competitive culture </a:t>
            </a:r>
          </a:p>
          <a:p>
            <a:pPr marL="0" indent="0">
              <a:buNone/>
            </a:pPr>
            <a:r>
              <a:rPr lang="en-US" dirty="0"/>
              <a:t>6</a:t>
            </a:r>
            <a:r>
              <a:rPr lang="en-US" dirty="0" smtClean="0"/>
              <a:t>. </a:t>
            </a:r>
            <a:r>
              <a:rPr lang="en-US" b="1" dirty="0" smtClean="0"/>
              <a:t>Servanthood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a. Called </a:t>
            </a:r>
            <a:r>
              <a:rPr lang="en-US" dirty="0"/>
              <a:t>to give, not to get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 Focus </a:t>
            </a:r>
            <a:r>
              <a:rPr lang="en-US" dirty="0"/>
              <a:t>on people, not programs</a:t>
            </a:r>
          </a:p>
          <a:p>
            <a:pPr marL="0" indent="0">
              <a:buNone/>
            </a:pPr>
            <a:r>
              <a:rPr lang="en-US" dirty="0"/>
              <a:t>	c</a:t>
            </a:r>
            <a:r>
              <a:rPr lang="en-US" dirty="0" smtClean="0"/>
              <a:t>. Called </a:t>
            </a:r>
            <a:r>
              <a:rPr lang="en-US" dirty="0"/>
              <a:t>to sacrifice, not to keep / control</a:t>
            </a:r>
          </a:p>
          <a:p>
            <a:pPr marL="0" indent="0">
              <a:buNone/>
            </a:pPr>
            <a:r>
              <a:rPr lang="en-US" dirty="0"/>
              <a:t>	d</a:t>
            </a:r>
            <a:r>
              <a:rPr lang="en-US" dirty="0" smtClean="0"/>
              <a:t>. Called </a:t>
            </a:r>
            <a:r>
              <a:rPr lang="en-US" dirty="0"/>
              <a:t>to </a:t>
            </a:r>
            <a:r>
              <a:rPr lang="en-US" dirty="0" smtClean="0"/>
              <a:t>empower</a:t>
            </a:r>
            <a:r>
              <a:rPr lang="en-US" dirty="0"/>
              <a:t>, not to micromanage or discourage</a:t>
            </a:r>
          </a:p>
          <a:p>
            <a:pPr marL="0" indent="0">
              <a:buNone/>
            </a:pPr>
            <a:r>
              <a:rPr lang="en-US" dirty="0"/>
              <a:t>	e</a:t>
            </a:r>
            <a:r>
              <a:rPr lang="en-US" dirty="0" smtClean="0"/>
              <a:t>. Called </a:t>
            </a:r>
            <a:r>
              <a:rPr lang="en-US" dirty="0"/>
              <a:t>to build confidence, not to “break down” or humiliate	</a:t>
            </a:r>
          </a:p>
          <a:p>
            <a:pPr marL="0" indent="0">
              <a:buNone/>
            </a:pPr>
            <a:r>
              <a:rPr lang="en-US" dirty="0"/>
              <a:t>	f. </a:t>
            </a:r>
            <a:r>
              <a:rPr lang="en-US" dirty="0" smtClean="0"/>
              <a:t>Called </a:t>
            </a:r>
            <a:r>
              <a:rPr lang="en-US" dirty="0"/>
              <a:t>to shape and develop the Corps, not to overlook or avoid </a:t>
            </a:r>
            <a:r>
              <a:rPr lang="en-US" dirty="0" smtClean="0"/>
              <a:t>challenges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g. Called to serve others, humbly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145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108</Words>
  <Application>Microsoft Office PowerPoint</Application>
  <PresentationFormat>Widescreen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Chaplain Identity Training Aid</vt:lpstr>
      <vt:lpstr>Implications of being CALLED as an Army Chaplain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Chaplain Identity Training Aid</dc:title>
  <dc:creator>Hardin, Daniel W MAJ</dc:creator>
  <cp:lastModifiedBy>Hardin, Daniel W MAJ</cp:lastModifiedBy>
  <cp:revision>8</cp:revision>
  <cp:lastPrinted>2017-02-07T14:57:14Z</cp:lastPrinted>
  <dcterms:created xsi:type="dcterms:W3CDTF">2017-02-07T14:16:28Z</dcterms:created>
  <dcterms:modified xsi:type="dcterms:W3CDTF">2017-02-07T19:43:59Z</dcterms:modified>
</cp:coreProperties>
</file>